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112" d="100"/>
          <a:sy n="112" d="100"/>
        </p:scale>
        <p:origin x="-156"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AAD85-857F-4443-83D8-2828D66F14C0}" type="datetimeFigureOut">
              <a:rPr lang="en-US" smtClean="0"/>
              <a:pPr/>
              <a:t>8/23/2019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A78EA-E160-43D1-A83A-81A09560BF3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0AE278B-5202-411B-9544-2C93BCC6E0A4}" type="datetimeFigureOut">
              <a:rPr lang="en-US" smtClean="0"/>
              <a:pPr/>
              <a:t>8/23/2019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AE278B-5202-411B-9544-2C93BCC6E0A4}" type="datetimeFigureOut">
              <a:rPr lang="en-US" smtClean="0"/>
              <a:pPr/>
              <a:t>8/23/2019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AE278B-5202-411B-9544-2C93BCC6E0A4}" type="datetimeFigureOut">
              <a:rPr lang="en-US" smtClean="0"/>
              <a:pPr/>
              <a:t>8/23/2019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0AE278B-5202-411B-9544-2C93BCC6E0A4}" type="datetimeFigureOut">
              <a:rPr lang="en-US" smtClean="0"/>
              <a:pPr/>
              <a:t>8/23/2019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E278B-5202-411B-9544-2C93BCC6E0A4}" type="datetimeFigureOut">
              <a:rPr lang="en-US" smtClean="0"/>
              <a:pPr/>
              <a:t>8/23/2019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0AE278B-5202-411B-9544-2C93BCC6E0A4}" type="datetimeFigureOut">
              <a:rPr lang="en-US" smtClean="0"/>
              <a:pPr/>
              <a:t>8/23/2019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0AE278B-5202-411B-9544-2C93BCC6E0A4}" type="datetimeFigureOut">
              <a:rPr lang="en-US" smtClean="0"/>
              <a:pPr/>
              <a:t>8/23/2019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0AE278B-5202-411B-9544-2C93BCC6E0A4}" type="datetimeFigureOut">
              <a:rPr lang="en-US" smtClean="0"/>
              <a:pPr/>
              <a:t>8/23/2019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E278B-5202-411B-9544-2C93BCC6E0A4}" type="datetimeFigureOut">
              <a:rPr lang="en-US" smtClean="0"/>
              <a:pPr/>
              <a:t>8/23/2019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E278B-5202-411B-9544-2C93BCC6E0A4}" type="datetimeFigureOut">
              <a:rPr lang="en-US" smtClean="0"/>
              <a:pPr/>
              <a:t>8/23/2019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E278B-5202-411B-9544-2C93BCC6E0A4}" type="datetimeFigureOut">
              <a:rPr lang="en-US" smtClean="0"/>
              <a:pPr/>
              <a:t>8/23/2019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B1B55-F674-4B12-8905-8010395DD46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E278B-5202-411B-9544-2C93BCC6E0A4}" type="datetimeFigureOut">
              <a:rPr lang="en-US" smtClean="0"/>
              <a:pPr/>
              <a:t>8/23/2019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1B55-F674-4B12-8905-8010395DD46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Relevance of Reading Shakespeare in Modern India </a:t>
            </a:r>
            <a:endParaRPr lang="en-IN" dirty="0"/>
          </a:p>
        </p:txBody>
      </p:sp>
      <p:sp>
        <p:nvSpPr>
          <p:cNvPr id="3" name="Subtitle 2"/>
          <p:cNvSpPr>
            <a:spLocks noGrp="1"/>
          </p:cNvSpPr>
          <p:nvPr>
            <p:ph type="subTitle" idx="1"/>
          </p:nvPr>
        </p:nvSpPr>
        <p:spPr/>
        <p:txBody>
          <a:bodyPr/>
          <a:lstStyle/>
          <a:p>
            <a:r>
              <a:rPr lang="en-US" dirty="0" err="1" smtClean="0"/>
              <a:t>Uddalak</a:t>
            </a:r>
            <a:r>
              <a:rPr lang="en-US" dirty="0" smtClean="0"/>
              <a:t> </a:t>
            </a:r>
            <a:r>
              <a:rPr lang="en-US" dirty="0" err="1" smtClean="0"/>
              <a:t>Dutta</a:t>
            </a:r>
            <a:r>
              <a:rPr lang="en-US" dirty="0" smtClean="0"/>
              <a:t>, </a:t>
            </a:r>
          </a:p>
          <a:p>
            <a:r>
              <a:rPr lang="en-US" dirty="0" smtClean="0"/>
              <a:t>Department of English, </a:t>
            </a:r>
          </a:p>
          <a:p>
            <a:r>
              <a:rPr lang="en-US" dirty="0" smtClean="0"/>
              <a:t>22.08.2019. </a:t>
            </a:r>
            <a:endParaRPr lang="en-US" smtClean="0"/>
          </a:p>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500174"/>
            <a:ext cx="7143800" cy="646331"/>
          </a:xfrm>
          <a:prstGeom prst="rect">
            <a:avLst/>
          </a:prstGeom>
          <a:noFill/>
        </p:spPr>
        <p:txBody>
          <a:bodyPr wrap="square" rtlCol="0">
            <a:spAutoFit/>
          </a:bodyPr>
          <a:lstStyle/>
          <a:p>
            <a:pPr algn="ctr"/>
            <a:r>
              <a:rPr lang="en-IN" dirty="0" smtClean="0">
                <a:solidFill>
                  <a:srgbClr val="FF0000"/>
                </a:solidFill>
                <a:latin typeface="Times New Roman" pitchFamily="18" charset="0"/>
                <a:cs typeface="Times New Roman" pitchFamily="18" charset="0"/>
              </a:rPr>
              <a:t>Distinct similarities may be identified in terms of technique in Shakespeare’s theatre and the traditional </a:t>
            </a:r>
            <a:r>
              <a:rPr lang="en-IN" dirty="0" err="1" smtClean="0">
                <a:solidFill>
                  <a:srgbClr val="FF0000"/>
                </a:solidFill>
                <a:latin typeface="Times New Roman" pitchFamily="18" charset="0"/>
                <a:cs typeface="Times New Roman" pitchFamily="18" charset="0"/>
              </a:rPr>
              <a:t>Jatra</a:t>
            </a:r>
            <a:r>
              <a:rPr lang="en-IN" dirty="0" smtClean="0">
                <a:solidFill>
                  <a:srgbClr val="FF0000"/>
                </a:solidFill>
                <a:latin typeface="Times New Roman" pitchFamily="18" charset="0"/>
                <a:cs typeface="Times New Roman" pitchFamily="18" charset="0"/>
              </a:rPr>
              <a:t> form:</a:t>
            </a:r>
            <a:endParaRPr lang="en-IN" dirty="0">
              <a:solidFill>
                <a:srgbClr val="FF0000"/>
              </a:solidFill>
              <a:latin typeface="Times New Roman" pitchFamily="18" charset="0"/>
              <a:cs typeface="Times New Roman" pitchFamily="18" charset="0"/>
            </a:endParaRPr>
          </a:p>
        </p:txBody>
      </p:sp>
      <p:sp>
        <p:nvSpPr>
          <p:cNvPr id="3" name="TextBox 2"/>
          <p:cNvSpPr txBox="1"/>
          <p:nvPr/>
        </p:nvSpPr>
        <p:spPr>
          <a:xfrm>
            <a:off x="928662" y="2571744"/>
            <a:ext cx="6072230" cy="4031873"/>
          </a:xfrm>
          <a:prstGeom prst="rect">
            <a:avLst/>
          </a:prstGeom>
          <a:noFill/>
        </p:spPr>
        <p:txBody>
          <a:bodyPr wrap="square" rtlCol="0">
            <a:spAutoFit/>
          </a:bodyPr>
          <a:lstStyle/>
          <a:p>
            <a:pPr>
              <a:buFont typeface="Arial" pitchFamily="34" charset="0"/>
              <a:buChar char="•"/>
            </a:pPr>
            <a:r>
              <a:rPr lang="en-US" sz="1600" dirty="0" smtClean="0"/>
              <a:t> </a:t>
            </a:r>
            <a:r>
              <a:rPr lang="en-IN" sz="1600" dirty="0" smtClean="0"/>
              <a:t>The primary objective in both cases was entertainment.  </a:t>
            </a:r>
          </a:p>
          <a:p>
            <a:pPr>
              <a:buFont typeface="Arial" pitchFamily="34" charset="0"/>
              <a:buChar char="•"/>
            </a:pPr>
            <a:r>
              <a:rPr lang="en-US" sz="1600" dirty="0" smtClean="0"/>
              <a:t> </a:t>
            </a:r>
            <a:r>
              <a:rPr lang="en-IN" sz="1600" dirty="0" smtClean="0"/>
              <a:t>The abundance of ghosts, witches, sword fights, duels, on stage – elements that greatly interested the average Elizabethan theatre goer – in Shakespeare’s plays was no accident. </a:t>
            </a:r>
          </a:p>
          <a:p>
            <a:pPr>
              <a:buFont typeface="Arial" pitchFamily="34" charset="0"/>
              <a:buChar char="•"/>
            </a:pPr>
            <a:r>
              <a:rPr lang="en-US" sz="1600" dirty="0" smtClean="0"/>
              <a:t> </a:t>
            </a:r>
            <a:r>
              <a:rPr lang="en-IN" sz="1600" dirty="0" smtClean="0"/>
              <a:t>Shakespeare’s actors had to exaggerate their body movements, voice and gestures in order to arrest the attention of the large, unruly crowd in the playhouse. By modern standards, most Elizabethan actors would have been guilty of “over-acting” and “melodrama”. </a:t>
            </a:r>
          </a:p>
          <a:p>
            <a:pPr>
              <a:buFont typeface="Arial" pitchFamily="34" charset="0"/>
              <a:buChar char="•"/>
            </a:pPr>
            <a:r>
              <a:rPr lang="en-US" sz="1600" dirty="0" smtClean="0"/>
              <a:t> </a:t>
            </a:r>
            <a:r>
              <a:rPr lang="en-IN" sz="1600" dirty="0" smtClean="0"/>
              <a:t>The presentation style popular in the </a:t>
            </a:r>
            <a:r>
              <a:rPr lang="en-IN" sz="1600" dirty="0" err="1" smtClean="0"/>
              <a:t>Jatra</a:t>
            </a:r>
            <a:r>
              <a:rPr lang="en-IN" sz="1600" dirty="0" smtClean="0"/>
              <a:t> is similar: “loud” costume and make-up, exaggerated body movements and dialogue delivery to the point of almost flailing limbs on stage.</a:t>
            </a:r>
          </a:p>
          <a:p>
            <a:pPr>
              <a:buFont typeface="Arial" pitchFamily="34" charset="0"/>
              <a:buChar char="•"/>
            </a:pPr>
            <a:r>
              <a:rPr lang="en-US" sz="1600" dirty="0" smtClean="0"/>
              <a:t> </a:t>
            </a:r>
            <a:r>
              <a:rPr lang="en-IN" sz="1600" dirty="0" smtClean="0"/>
              <a:t>The Elizabethans took keen interest in British history, and Shakespeare primarily chose the countless intrigues which marked the transfer of power in British monarchy as subject matter in his history plays . </a:t>
            </a:r>
            <a:r>
              <a:rPr lang="en-IN" sz="1600" dirty="0" err="1" smtClean="0"/>
              <a:t>Jatras</a:t>
            </a:r>
            <a:r>
              <a:rPr lang="en-IN" sz="1600" dirty="0" smtClean="0"/>
              <a:t>, too, traditionally draw on popular mythological tales, or the </a:t>
            </a:r>
            <a:r>
              <a:rPr lang="en-IN" sz="1600" i="1" dirty="0" err="1" smtClean="0"/>
              <a:t>Puranas</a:t>
            </a:r>
            <a:r>
              <a:rPr lang="en-IN" sz="1600" dirty="0" smtClean="0"/>
              <a:t> and epics. </a:t>
            </a:r>
            <a:endParaRPr lang="en-IN"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714488"/>
            <a:ext cx="7000924" cy="461665"/>
          </a:xfrm>
          <a:prstGeom prst="rect">
            <a:avLst/>
          </a:prstGeom>
          <a:noFill/>
        </p:spPr>
        <p:txBody>
          <a:bodyPr wrap="square" rtlCol="0">
            <a:spAutoFit/>
          </a:bodyPr>
          <a:lstStyle/>
          <a:p>
            <a:pPr algn="ctr"/>
            <a:r>
              <a:rPr lang="en-US" sz="2400" dirty="0" smtClean="0">
                <a:solidFill>
                  <a:srgbClr val="FF0000"/>
                </a:solidFill>
              </a:rPr>
              <a:t>The Role of the Audience: </a:t>
            </a:r>
            <a:endParaRPr lang="en-IN" sz="2400" dirty="0">
              <a:solidFill>
                <a:srgbClr val="FF0000"/>
              </a:solidFill>
            </a:endParaRPr>
          </a:p>
        </p:txBody>
      </p:sp>
      <p:sp>
        <p:nvSpPr>
          <p:cNvPr id="3" name="TextBox 2"/>
          <p:cNvSpPr txBox="1"/>
          <p:nvPr/>
        </p:nvSpPr>
        <p:spPr>
          <a:xfrm>
            <a:off x="1071538" y="2643182"/>
            <a:ext cx="6858048" cy="2308324"/>
          </a:xfrm>
          <a:prstGeom prst="rect">
            <a:avLst/>
          </a:prstGeom>
          <a:noFill/>
        </p:spPr>
        <p:txBody>
          <a:bodyPr wrap="square" rtlCol="0">
            <a:spAutoFit/>
          </a:bodyPr>
          <a:lstStyle/>
          <a:p>
            <a:pPr>
              <a:buFont typeface="Arial" pitchFamily="34" charset="0"/>
              <a:buChar char="•"/>
            </a:pPr>
            <a:r>
              <a:rPr lang="en-IN" dirty="0" smtClean="0"/>
              <a:t> Securing the desired impact in the battle scenes in </a:t>
            </a:r>
            <a:r>
              <a:rPr lang="en-IN" i="1" dirty="0" smtClean="0"/>
              <a:t>Julius Caesar</a:t>
            </a:r>
            <a:r>
              <a:rPr lang="en-IN" dirty="0" smtClean="0"/>
              <a:t> or the Storm Scenes in </a:t>
            </a:r>
            <a:r>
              <a:rPr lang="en-IN" i="1" dirty="0" smtClean="0"/>
              <a:t>King Lear</a:t>
            </a:r>
            <a:r>
              <a:rPr lang="en-IN" dirty="0" smtClean="0"/>
              <a:t> would have been impossible with the crude stage machinery available in Shakespeare’s day. </a:t>
            </a:r>
            <a:endParaRPr lang="en-US" dirty="0" smtClean="0"/>
          </a:p>
          <a:p>
            <a:pPr>
              <a:buFont typeface="Arial" pitchFamily="34" charset="0"/>
              <a:buChar char="•"/>
            </a:pPr>
            <a:endParaRPr lang="en-US" dirty="0" smtClean="0"/>
          </a:p>
          <a:p>
            <a:endParaRPr lang="en-US" dirty="0" smtClean="0"/>
          </a:p>
          <a:p>
            <a:pPr>
              <a:buFont typeface="Arial" pitchFamily="34" charset="0"/>
              <a:buChar char="•"/>
            </a:pPr>
            <a:r>
              <a:rPr lang="en-US" dirty="0" smtClean="0"/>
              <a:t> </a:t>
            </a:r>
            <a:r>
              <a:rPr lang="en-IN" dirty="0" err="1" smtClean="0"/>
              <a:t>Jatra</a:t>
            </a:r>
            <a:r>
              <a:rPr lang="en-IN" dirty="0" smtClean="0"/>
              <a:t> sets are hardly able to recreate scenes from the epics. But, this “inability” does not hinder the audience’s “acceptance” of the fiction.</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785926"/>
            <a:ext cx="6786610" cy="3970318"/>
          </a:xfrm>
          <a:prstGeom prst="rect">
            <a:avLst/>
          </a:prstGeom>
          <a:noFill/>
        </p:spPr>
        <p:txBody>
          <a:bodyPr wrap="square" rtlCol="0">
            <a:spAutoFit/>
          </a:bodyPr>
          <a:lstStyle/>
          <a:p>
            <a:pPr>
              <a:buFont typeface="Arial" pitchFamily="34" charset="0"/>
              <a:buChar char="•"/>
            </a:pPr>
            <a:r>
              <a:rPr lang="en-US" dirty="0" smtClean="0"/>
              <a:t>  </a:t>
            </a:r>
            <a:r>
              <a:rPr lang="en-IN" dirty="0" smtClean="0"/>
              <a:t>The nature of acting suited to the Elizabethan stage and the </a:t>
            </a:r>
            <a:r>
              <a:rPr lang="en-IN" dirty="0" err="1" smtClean="0"/>
              <a:t>Jatra</a:t>
            </a:r>
            <a:r>
              <a:rPr lang="en-IN" dirty="0" smtClean="0"/>
              <a:t> proved to be extremely strenuous for actors. Every emotionally intense scene in Shakespeare is followed by one that is relatively “light”. </a:t>
            </a: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n-IN" dirty="0" smtClean="0"/>
              <a:t>This allowed the audience as well as the actors to come to terms with the impact of the preceding scene and prepare themselves for the future upheavals in the plot. The actors could “rest” themselves to an extent in these so-called comic interludes. </a:t>
            </a:r>
          </a:p>
          <a:p>
            <a:pPr>
              <a:buFont typeface="Arial" pitchFamily="34" charset="0"/>
              <a:buChar char="•"/>
            </a:pPr>
            <a:endParaRPr lang="en-US" dirty="0" smtClean="0"/>
          </a:p>
          <a:p>
            <a:pPr>
              <a:buFont typeface="Arial" pitchFamily="34" charset="0"/>
              <a:buChar char="•"/>
            </a:pPr>
            <a:r>
              <a:rPr lang="en-US" dirty="0" smtClean="0"/>
              <a:t> </a:t>
            </a:r>
            <a:r>
              <a:rPr lang="en-IN" dirty="0" err="1" smtClean="0"/>
              <a:t>Jatra</a:t>
            </a:r>
            <a:r>
              <a:rPr lang="en-IN" dirty="0" smtClean="0"/>
              <a:t> plays have a similar structure, generally governed by the same principles of performance.  </a:t>
            </a:r>
          </a:p>
          <a:p>
            <a:pPr>
              <a:buFont typeface="Arial" pitchFamily="34" charset="0"/>
              <a:buChar char="•"/>
            </a:pPr>
            <a:endParaRPr lang="en-US" dirty="0" smtClean="0"/>
          </a:p>
          <a:p>
            <a:pPr>
              <a:buFont typeface="Arial" pitchFamily="34" charset="0"/>
              <a:buChar char="•"/>
            </a:pPr>
            <a:r>
              <a:rPr lang="en-US" dirty="0" smtClean="0"/>
              <a:t> </a:t>
            </a:r>
            <a:r>
              <a:rPr lang="en-IN" dirty="0" smtClean="0">
                <a:solidFill>
                  <a:srgbClr val="FF0000"/>
                </a:solidFill>
              </a:rPr>
              <a:t>We have an inherent understanding of Shakespeare that is deep-rooted in our cultural ethos.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643050"/>
            <a:ext cx="6929486" cy="369332"/>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Subject Matter: </a:t>
            </a:r>
            <a:endParaRPr lang="en-IN" dirty="0">
              <a:solidFill>
                <a:srgbClr val="FF0000"/>
              </a:solidFill>
              <a:latin typeface="Times New Roman" pitchFamily="18" charset="0"/>
              <a:cs typeface="Times New Roman" pitchFamily="18" charset="0"/>
            </a:endParaRPr>
          </a:p>
        </p:txBody>
      </p:sp>
      <p:sp>
        <p:nvSpPr>
          <p:cNvPr id="3" name="TextBox 2"/>
          <p:cNvSpPr txBox="1"/>
          <p:nvPr/>
        </p:nvSpPr>
        <p:spPr>
          <a:xfrm>
            <a:off x="142844" y="2000240"/>
            <a:ext cx="8501122" cy="3970318"/>
          </a:xfrm>
          <a:prstGeom prst="rect">
            <a:avLst/>
          </a:prstGeom>
          <a:noFill/>
        </p:spPr>
        <p:txBody>
          <a:bodyPr wrap="square" rtlCol="0">
            <a:spAutoFit/>
          </a:bodyPr>
          <a:lstStyle/>
          <a:p>
            <a:pPr>
              <a:buFont typeface="Arial" pitchFamily="34" charset="0"/>
              <a:buChar char="•"/>
            </a:pPr>
            <a:r>
              <a:rPr lang="en-US" dirty="0" smtClean="0"/>
              <a:t> </a:t>
            </a:r>
            <a:r>
              <a:rPr lang="en-IN" dirty="0" smtClean="0"/>
              <a:t>Shakespeare’s immortality owes itself to the universal nature of his subject matter. </a:t>
            </a:r>
          </a:p>
          <a:p>
            <a:pPr>
              <a:buFont typeface="Arial" pitchFamily="34" charset="0"/>
              <a:buChar char="•"/>
            </a:pPr>
            <a:r>
              <a:rPr lang="en-US" dirty="0" smtClean="0"/>
              <a:t> </a:t>
            </a:r>
            <a:r>
              <a:rPr lang="en-IN" dirty="0" smtClean="0"/>
              <a:t>First, we will take a look at his concept of political power, and try to understand the manner in which his “kings” have appealed to civilizations across the world over centuries. </a:t>
            </a:r>
          </a:p>
          <a:p>
            <a:pPr>
              <a:buFont typeface="Arial" pitchFamily="34" charset="0"/>
              <a:buChar char="•"/>
            </a:pPr>
            <a:r>
              <a:rPr lang="en-US" dirty="0" smtClean="0"/>
              <a:t> </a:t>
            </a:r>
            <a:r>
              <a:rPr lang="en-IN" dirty="0" smtClean="0"/>
              <a:t>It is impossible to compartmentalize the history plays on the assumption that the dramatist supports one or the other political clique. Though historical in origin, these plays are not chronicles of history in any sense of the term. The dramatist’s imagination combines with history to ensure that events and characters described in the plays are individualized, and hence, nuanced. </a:t>
            </a:r>
          </a:p>
          <a:p>
            <a:pPr>
              <a:buFont typeface="Arial" pitchFamily="34" charset="0"/>
              <a:buChar char="•"/>
            </a:pPr>
            <a:endParaRPr lang="en-IN" dirty="0" smtClean="0"/>
          </a:p>
          <a:p>
            <a:pPr>
              <a:buFont typeface="Arial" pitchFamily="34" charset="0"/>
              <a:buChar char="•"/>
            </a:pPr>
            <a:r>
              <a:rPr lang="en-IN" dirty="0" smtClean="0"/>
              <a:t> The plays seem to follow a cyclic plot in the sense that they return to the point of origin at the end. Successive monarchies follow an unaltered pattern, beginning with a struggle for the crown or its consolidation and ending with an abrupt death of the monarch and consequent new coronation.  </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357298"/>
            <a:ext cx="8858312" cy="3139321"/>
          </a:xfrm>
          <a:prstGeom prst="rect">
            <a:avLst/>
          </a:prstGeom>
          <a:noFill/>
        </p:spPr>
        <p:txBody>
          <a:bodyPr wrap="square" rtlCol="0">
            <a:spAutoFit/>
          </a:bodyPr>
          <a:lstStyle/>
          <a:p>
            <a:pPr>
              <a:buFont typeface="Arial" pitchFamily="34" charset="0"/>
              <a:buChar char="•"/>
            </a:pPr>
            <a:r>
              <a:rPr lang="en-US" dirty="0" smtClean="0"/>
              <a:t> </a:t>
            </a:r>
            <a:r>
              <a:rPr lang="en-IN" dirty="0" smtClean="0"/>
              <a:t>An interesting way of explaining the apparent cyclical structure of Shakespeare’s history plays is to use the metaphor of a staircase. If we imagine the throne placed at the top of a flight of stairs, and each separate stair so narrow that only one person can stand on it at a time, we understand that each step upwards consolidates the throne. Yet, a “Henry” must always push a “Richard” down in order to get to the top. The path to power is also the road to death. </a:t>
            </a:r>
          </a:p>
          <a:p>
            <a:pPr>
              <a:buFont typeface="Arial" pitchFamily="34" charset="0"/>
              <a:buChar char="•"/>
            </a:pPr>
            <a:r>
              <a:rPr lang="en-IN" dirty="0" smtClean="0"/>
              <a:t> In our country, each general election is marked by delirious optimism which soon fizzles out, as we are left hapless victims, praying for the next election to arrive sooner than expected, only to re-initiate the vicious cycle of assumption and abuse of power. We have little agency but to gaze helplessly at the grand staircase of power, even though our fate depends on who reaches the top.</a:t>
            </a:r>
            <a:r>
              <a:rPr lang="en-US" dirty="0" smtClean="0"/>
              <a:t> </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736"/>
            <a:ext cx="8858312" cy="4031873"/>
          </a:xfrm>
          <a:prstGeom prst="rect">
            <a:avLst/>
          </a:prstGeom>
          <a:noFill/>
        </p:spPr>
        <p:txBody>
          <a:bodyPr wrap="square" rtlCol="0">
            <a:spAutoFit/>
          </a:bodyPr>
          <a:lstStyle/>
          <a:p>
            <a:pPr>
              <a:buFont typeface="Arial" pitchFamily="34" charset="0"/>
              <a:buChar char="•"/>
            </a:pPr>
            <a:r>
              <a:rPr lang="en-US" sz="1600" dirty="0" smtClean="0"/>
              <a:t> </a:t>
            </a:r>
            <a:r>
              <a:rPr lang="en-IN" sz="1600" dirty="0" smtClean="0"/>
              <a:t>Shakespeare’s universal appeal, of course, cannot be measured in terms of its topical relevance to India alone. </a:t>
            </a:r>
            <a:r>
              <a:rPr lang="en-IN" sz="1600" dirty="0" smtClean="0"/>
              <a:t>His </a:t>
            </a:r>
            <a:r>
              <a:rPr lang="en-IN" sz="1600" dirty="0" smtClean="0"/>
              <a:t>works seem to have foretold, or re-enacted, the human drama of existence since the beginning of time. </a:t>
            </a:r>
          </a:p>
          <a:p>
            <a:pPr>
              <a:buFont typeface="Arial" pitchFamily="34" charset="0"/>
              <a:buChar char="•"/>
            </a:pPr>
            <a:r>
              <a:rPr lang="en-US" sz="1600" dirty="0" smtClean="0"/>
              <a:t> </a:t>
            </a:r>
            <a:r>
              <a:rPr lang="en-IN" sz="1600" dirty="0" smtClean="0"/>
              <a:t>The plot of </a:t>
            </a:r>
            <a:r>
              <a:rPr lang="en-IN" sz="1600" i="1" dirty="0" smtClean="0"/>
              <a:t>Macbeth</a:t>
            </a:r>
            <a:r>
              <a:rPr lang="en-IN" sz="1600" dirty="0" smtClean="0"/>
              <a:t>, for instance, is gruesome to say the least, yet violence is made to seem “normal”. An important historical parallel in this context is the Holocaust, where the massacre of six million Jews was similarly “normalized” by the Nazis. </a:t>
            </a:r>
          </a:p>
          <a:p>
            <a:pPr>
              <a:buFont typeface="Arial" pitchFamily="34" charset="0"/>
              <a:buChar char="•"/>
            </a:pPr>
            <a:r>
              <a:rPr lang="en-US" sz="1600" dirty="0" smtClean="0"/>
              <a:t> </a:t>
            </a:r>
            <a:r>
              <a:rPr lang="en-IN" sz="1600" dirty="0" smtClean="0"/>
              <a:t>The unprecedented destruction caused by the Holocaust and the Second World War was potent evidence against deluded popular imagination where man was seen as the ‘quintessence of dust’. The fact that man can annihilate his brethren without the slightest provocation is evident to the post-modern consciousness. Shakespeare’s </a:t>
            </a:r>
            <a:r>
              <a:rPr lang="en-IN" sz="1600" i="1" dirty="0" smtClean="0"/>
              <a:t>King Lear</a:t>
            </a:r>
            <a:r>
              <a:rPr lang="en-IN" sz="1600" dirty="0" smtClean="0"/>
              <a:t> warns us about the degeneration of man into “a </a:t>
            </a:r>
            <a:r>
              <a:rPr lang="en-IN" sz="1600" dirty="0" err="1" smtClean="0"/>
              <a:t>ruin’d</a:t>
            </a:r>
            <a:r>
              <a:rPr lang="en-IN" sz="1600" dirty="0" smtClean="0"/>
              <a:t> piece of nature”.  </a:t>
            </a:r>
          </a:p>
          <a:p>
            <a:pPr>
              <a:buFont typeface="Arial" pitchFamily="34" charset="0"/>
              <a:buChar char="•"/>
            </a:pPr>
            <a:r>
              <a:rPr lang="en-US" sz="1600" dirty="0" smtClean="0"/>
              <a:t> </a:t>
            </a:r>
            <a:r>
              <a:rPr lang="en-IN" sz="1600" dirty="0" smtClean="0"/>
              <a:t>The idea that man must be stripped of his apparent grandeur, and reduced to a clownish figure fit to be laughed at, gained currency with the popularity of Absurdist literature in Europe. It is evident that man does not deserve to be represented as a glorious creation of God. Our deeds have made our inherent bestiality and helplessness apparent. </a:t>
            </a:r>
          </a:p>
          <a:p>
            <a:r>
              <a:rPr lang="en-US" sz="1600" dirty="0" smtClean="0"/>
              <a:t> </a:t>
            </a:r>
            <a:endParaRPr lang="en-IN"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643050"/>
            <a:ext cx="7143800" cy="2308324"/>
          </a:xfrm>
          <a:prstGeom prst="rect">
            <a:avLst/>
          </a:prstGeom>
          <a:noFill/>
        </p:spPr>
        <p:txBody>
          <a:bodyPr wrap="square" rtlCol="0">
            <a:spAutoFit/>
          </a:bodyPr>
          <a:lstStyle/>
          <a:p>
            <a:r>
              <a:rPr lang="en-IN" sz="2400" dirty="0" smtClean="0">
                <a:solidFill>
                  <a:srgbClr val="C00000"/>
                </a:solidFill>
              </a:rPr>
              <a:t>Once we understand the universality of Shakespeare’s art, both in terms of form as well as content, it is not difficult to </a:t>
            </a:r>
            <a:r>
              <a:rPr lang="en-IN" sz="2400" smtClean="0">
                <a:solidFill>
                  <a:srgbClr val="C00000"/>
                </a:solidFill>
              </a:rPr>
              <a:t>appreciate that we need to </a:t>
            </a:r>
            <a:r>
              <a:rPr lang="en-IN" sz="2400" dirty="0" smtClean="0">
                <a:solidFill>
                  <a:srgbClr val="C00000"/>
                </a:solidFill>
              </a:rPr>
              <a:t>read Shakespeare because he talks about us, in a manner that perhaps nobody has been able to emulate in the history of our race. </a:t>
            </a:r>
            <a:endParaRPr lang="en-IN" sz="24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857364"/>
            <a:ext cx="5929354" cy="954107"/>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Thank You !</a:t>
            </a:r>
          </a:p>
          <a:p>
            <a:pPr algn="ctr"/>
            <a:endParaRPr lang="en-I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642918"/>
            <a:ext cx="7858180" cy="800219"/>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Unprecedented Popularity</a:t>
            </a:r>
          </a:p>
          <a:p>
            <a:endParaRPr lang="en-IN" dirty="0"/>
          </a:p>
        </p:txBody>
      </p:sp>
      <p:sp>
        <p:nvSpPr>
          <p:cNvPr id="5" name="TextBox 4"/>
          <p:cNvSpPr txBox="1"/>
          <p:nvPr/>
        </p:nvSpPr>
        <p:spPr>
          <a:xfrm>
            <a:off x="785786" y="1214422"/>
            <a:ext cx="7358114" cy="4247317"/>
          </a:xfrm>
          <a:prstGeom prst="rect">
            <a:avLst/>
          </a:prstGeom>
          <a:noFill/>
        </p:spPr>
        <p:txBody>
          <a:bodyPr wrap="square" rtlCol="0">
            <a:spAutoFit/>
          </a:bodyPr>
          <a:lstStyle/>
          <a:p>
            <a:pPr>
              <a:buFont typeface="Arial" pitchFamily="34" charset="0"/>
              <a:buChar char="•"/>
            </a:pPr>
            <a:r>
              <a:rPr lang="en-US" dirty="0" smtClean="0"/>
              <a:t> </a:t>
            </a:r>
            <a:r>
              <a:rPr lang="en-IN" dirty="0" smtClean="0"/>
              <a:t>Shakespeare – the world’s most popular Brit – represents a rare breed of humans who seem to have achieved figurative immortality.</a:t>
            </a:r>
          </a:p>
          <a:p>
            <a:pPr>
              <a:buFont typeface="Arial" pitchFamily="34" charset="0"/>
              <a:buChar char="•"/>
            </a:pPr>
            <a:endParaRPr lang="en-US" dirty="0" smtClean="0"/>
          </a:p>
          <a:p>
            <a:pPr>
              <a:buFont typeface="Arial" pitchFamily="34" charset="0"/>
              <a:buChar char="•"/>
            </a:pPr>
            <a:r>
              <a:rPr lang="en-US" dirty="0" smtClean="0"/>
              <a:t> </a:t>
            </a:r>
            <a:r>
              <a:rPr lang="en-IN" dirty="0" smtClean="0"/>
              <a:t>Shakespeare’s complete works continues to be the world’s favourite secular reading.  </a:t>
            </a:r>
          </a:p>
          <a:p>
            <a:pPr>
              <a:buFont typeface="Arial" pitchFamily="34" charset="0"/>
              <a:buChar char="•"/>
            </a:pPr>
            <a:endParaRPr lang="en-US" dirty="0" smtClean="0"/>
          </a:p>
          <a:p>
            <a:pPr>
              <a:buFont typeface="Arial" pitchFamily="34" charset="0"/>
              <a:buChar char="•"/>
            </a:pPr>
            <a:r>
              <a:rPr lang="en-US" dirty="0" smtClean="0"/>
              <a:t> </a:t>
            </a:r>
            <a:r>
              <a:rPr lang="en-IN" dirty="0" smtClean="0"/>
              <a:t>His works were introduced to Indians as part of the colonial scheme to convince the natives about the superiority of English culture. </a:t>
            </a:r>
          </a:p>
          <a:p>
            <a:pPr>
              <a:buFont typeface="Arial" pitchFamily="34" charset="0"/>
              <a:buChar char="•"/>
            </a:pPr>
            <a:endParaRPr lang="en-US" dirty="0" smtClean="0"/>
          </a:p>
          <a:p>
            <a:pPr>
              <a:buFont typeface="Arial" pitchFamily="34" charset="0"/>
              <a:buChar char="•"/>
            </a:pPr>
            <a:r>
              <a:rPr lang="en-US" dirty="0" smtClean="0"/>
              <a:t> </a:t>
            </a:r>
            <a:r>
              <a:rPr lang="en-IN" dirty="0" smtClean="0"/>
              <a:t>Shakespeare’s works formed part of academic study in universities in India even before they achieved a similar status in the land of his birth. </a:t>
            </a:r>
          </a:p>
          <a:p>
            <a:pPr>
              <a:buFont typeface="Arial" pitchFamily="34" charset="0"/>
              <a:buChar char="•"/>
            </a:pPr>
            <a:endParaRPr lang="en-US" dirty="0" smtClean="0"/>
          </a:p>
          <a:p>
            <a:pPr>
              <a:buFont typeface="Arial" pitchFamily="34" charset="0"/>
              <a:buChar char="•"/>
            </a:pPr>
            <a:r>
              <a:rPr lang="en-US" dirty="0" smtClean="0"/>
              <a:t> </a:t>
            </a:r>
            <a:r>
              <a:rPr lang="en-IN" dirty="0" smtClean="0"/>
              <a:t>He continues to feature prominently on school, college and university syllabi even after four centuries since his demise and seven decades since Independence.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14356"/>
            <a:ext cx="7429552" cy="800219"/>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 The Elizabethan Theatre </a:t>
            </a:r>
          </a:p>
          <a:p>
            <a:endParaRPr lang="en-IN" dirty="0"/>
          </a:p>
        </p:txBody>
      </p:sp>
      <p:pic>
        <p:nvPicPr>
          <p:cNvPr id="4" name="Picture 3" descr="globe 1.jpg"/>
          <p:cNvPicPr>
            <a:picLocks noChangeAspect="1"/>
          </p:cNvPicPr>
          <p:nvPr/>
        </p:nvPicPr>
        <p:blipFill>
          <a:blip r:embed="rId2"/>
          <a:stretch>
            <a:fillRect/>
          </a:stretch>
        </p:blipFill>
        <p:spPr>
          <a:xfrm>
            <a:off x="1428728" y="1643050"/>
            <a:ext cx="6143668" cy="44291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e 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e 3.jpg"/>
          <p:cNvPicPr>
            <a:picLocks noChangeAspect="1"/>
          </p:cNvPicPr>
          <p:nvPr/>
        </p:nvPicPr>
        <p:blipFill>
          <a:blip r:embed="rId2"/>
          <a:stretch>
            <a:fillRect/>
          </a:stretch>
        </p:blipFill>
        <p:spPr>
          <a:xfrm>
            <a:off x="809625" y="119062"/>
            <a:ext cx="7524750" cy="66198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928670"/>
            <a:ext cx="7643866" cy="5909310"/>
          </a:xfrm>
          <a:prstGeom prst="rect">
            <a:avLst/>
          </a:prstGeom>
          <a:noFill/>
        </p:spPr>
        <p:txBody>
          <a:bodyPr wrap="square" rtlCol="0">
            <a:spAutoFit/>
          </a:bodyPr>
          <a:lstStyle/>
          <a:p>
            <a:pPr>
              <a:buFont typeface="Arial" pitchFamily="34" charset="0"/>
              <a:buChar char="•"/>
            </a:pPr>
            <a:r>
              <a:rPr lang="en-US" dirty="0" smtClean="0"/>
              <a:t> </a:t>
            </a:r>
            <a:r>
              <a:rPr lang="en-IN" dirty="0" smtClean="0"/>
              <a:t>The Elizabethan playhouse was very different from the modern auditorium.</a:t>
            </a:r>
          </a:p>
          <a:p>
            <a:pPr>
              <a:buFont typeface="Arial" pitchFamily="34" charset="0"/>
              <a:buChar char="•"/>
            </a:pPr>
            <a:endParaRPr lang="en-US" dirty="0" smtClean="0"/>
          </a:p>
          <a:p>
            <a:pPr>
              <a:buFont typeface="Arial" pitchFamily="34" charset="0"/>
              <a:buChar char="•"/>
            </a:pPr>
            <a:r>
              <a:rPr lang="en-US" dirty="0" smtClean="0"/>
              <a:t> </a:t>
            </a:r>
            <a:r>
              <a:rPr lang="en-IN" dirty="0" smtClean="0"/>
              <a:t>The stage was open to the sky, which meant plays would have to be suspended for rain, storm or similar natural interruptions. </a:t>
            </a:r>
          </a:p>
          <a:p>
            <a:pPr>
              <a:buFont typeface="Arial" pitchFamily="34" charset="0"/>
              <a:buChar char="•"/>
            </a:pPr>
            <a:endParaRPr lang="en-US" dirty="0" smtClean="0"/>
          </a:p>
          <a:p>
            <a:pPr>
              <a:buFont typeface="Arial" pitchFamily="34" charset="0"/>
              <a:buChar char="•"/>
            </a:pPr>
            <a:r>
              <a:rPr lang="en-US" dirty="0" smtClean="0"/>
              <a:t> </a:t>
            </a:r>
            <a:r>
              <a:rPr lang="en-IN" dirty="0" smtClean="0"/>
              <a:t>Performances would often run for five or six hours; generally, through the day.  </a:t>
            </a:r>
          </a:p>
          <a:p>
            <a:pPr>
              <a:buFont typeface="Arial" pitchFamily="34" charset="0"/>
              <a:buChar char="•"/>
            </a:pPr>
            <a:endParaRPr lang="en-US" dirty="0" smtClean="0"/>
          </a:p>
          <a:p>
            <a:pPr>
              <a:buFont typeface="Arial" pitchFamily="34" charset="0"/>
              <a:buChar char="•"/>
            </a:pPr>
            <a:r>
              <a:rPr lang="en-US" dirty="0" smtClean="0"/>
              <a:t> </a:t>
            </a:r>
            <a:r>
              <a:rPr lang="en-IN" dirty="0" smtClean="0"/>
              <a:t>The actor had to depend solely on his body and his voice to hold the attention of the audience, who thronged to these productions as theatre was the only means of entertainment for them. </a:t>
            </a:r>
          </a:p>
          <a:p>
            <a:pPr>
              <a:buFont typeface="Arial" pitchFamily="34" charset="0"/>
              <a:buChar char="•"/>
            </a:pPr>
            <a:endParaRPr lang="en-US" dirty="0" smtClean="0"/>
          </a:p>
          <a:p>
            <a:pPr>
              <a:buFont typeface="Arial" pitchFamily="34" charset="0"/>
              <a:buChar char="•"/>
            </a:pPr>
            <a:r>
              <a:rPr lang="en-US" dirty="0" smtClean="0"/>
              <a:t> </a:t>
            </a:r>
            <a:r>
              <a:rPr lang="en-IN" dirty="0" smtClean="0"/>
              <a:t>Shakespeare’s audience was a motley mixture which defied the strictures of the class-ridden Elizabethan society. </a:t>
            </a:r>
          </a:p>
          <a:p>
            <a:pPr>
              <a:buFont typeface="Arial" pitchFamily="34" charset="0"/>
              <a:buChar char="•"/>
            </a:pPr>
            <a:endParaRPr lang="en-US" dirty="0" smtClean="0"/>
          </a:p>
          <a:p>
            <a:pPr>
              <a:buFont typeface="Arial" pitchFamily="34" charset="0"/>
              <a:buChar char="•"/>
            </a:pPr>
            <a:r>
              <a:rPr lang="en-US" dirty="0" smtClean="0"/>
              <a:t> </a:t>
            </a:r>
            <a:r>
              <a:rPr lang="en-IN" dirty="0" smtClean="0"/>
              <a:t>A</a:t>
            </a:r>
            <a:r>
              <a:rPr lang="en-IN" dirty="0" smtClean="0"/>
              <a:t>ristocrats</a:t>
            </a:r>
            <a:r>
              <a:rPr lang="en-IN" dirty="0" smtClean="0"/>
              <a:t>, traders, the nouveau riche, and other “respectable” sections of the population were seen along with so-called “anti-social” elements like criminals and prostitutes.  </a:t>
            </a:r>
          </a:p>
          <a:p>
            <a:pPr>
              <a:buFont typeface="Arial" pitchFamily="34" charset="0"/>
              <a:buChar char="•"/>
            </a:pPr>
            <a:endParaRPr lang="en-US" dirty="0" smtClean="0"/>
          </a:p>
          <a:p>
            <a:pPr>
              <a:buFont typeface="Arial" pitchFamily="34" charset="0"/>
              <a:buChar char="•"/>
            </a:pPr>
            <a:r>
              <a:rPr lang="en-US" dirty="0" smtClean="0"/>
              <a:t> </a:t>
            </a:r>
            <a:r>
              <a:rPr lang="en-IN" dirty="0" smtClean="0"/>
              <a:t>Separate seating arrangements were made depending upon one’s social class and wealth.  </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000108"/>
            <a:ext cx="7286676" cy="2862322"/>
          </a:xfrm>
          <a:prstGeom prst="rect">
            <a:avLst/>
          </a:prstGeom>
          <a:noFill/>
        </p:spPr>
        <p:txBody>
          <a:bodyPr wrap="square" rtlCol="0">
            <a:spAutoFit/>
          </a:bodyPr>
          <a:lstStyle/>
          <a:p>
            <a:pPr>
              <a:buFont typeface="Arial" pitchFamily="34" charset="0"/>
              <a:buChar char="•"/>
            </a:pPr>
            <a:r>
              <a:rPr lang="en-US" dirty="0" smtClean="0"/>
              <a:t> </a:t>
            </a:r>
            <a:r>
              <a:rPr lang="en-IN" dirty="0" smtClean="0"/>
              <a:t>The “lower classes”, who could not afford seats, would stand around the stage to watch plays.  </a:t>
            </a:r>
          </a:p>
          <a:p>
            <a:pPr>
              <a:buFont typeface="Arial" pitchFamily="34" charset="0"/>
              <a:buChar char="•"/>
            </a:pPr>
            <a:endParaRPr lang="en-US" dirty="0" smtClean="0"/>
          </a:p>
          <a:p>
            <a:pPr>
              <a:buFont typeface="Arial" pitchFamily="34" charset="0"/>
              <a:buChar char="•"/>
            </a:pPr>
            <a:r>
              <a:rPr lang="en-US" dirty="0" smtClean="0"/>
              <a:t> </a:t>
            </a:r>
            <a:r>
              <a:rPr lang="en-IN" dirty="0" smtClean="0"/>
              <a:t>Most of the sophisticated aristocrats could not stand the rising importance of the groundlings in society. Skirmishes, and even fights, were commonplace.  </a:t>
            </a:r>
          </a:p>
          <a:p>
            <a:pPr>
              <a:buFont typeface="Arial" pitchFamily="34" charset="0"/>
              <a:buChar char="•"/>
            </a:pPr>
            <a:endParaRPr lang="en-US" dirty="0" smtClean="0"/>
          </a:p>
          <a:p>
            <a:pPr>
              <a:buFont typeface="Arial" pitchFamily="34" charset="0"/>
              <a:buChar char="•"/>
            </a:pPr>
            <a:r>
              <a:rPr lang="en-US" dirty="0" smtClean="0"/>
              <a:t> </a:t>
            </a:r>
            <a:r>
              <a:rPr lang="en-IN" dirty="0" smtClean="0"/>
              <a:t>Members of the audience could behave as they pleased, once they were inside the theatre. </a:t>
            </a:r>
          </a:p>
          <a:p>
            <a:r>
              <a:rPr lang="en-US" dirty="0" smtClean="0"/>
              <a:t>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14356"/>
            <a:ext cx="7072362" cy="646331"/>
          </a:xfrm>
          <a:prstGeom prst="rect">
            <a:avLst/>
          </a:prstGeom>
          <a:noFill/>
        </p:spPr>
        <p:txBody>
          <a:bodyPr wrap="square" rtlCol="0">
            <a:spAutoFit/>
          </a:bodyPr>
          <a:lstStyle/>
          <a:p>
            <a:pPr algn="ctr"/>
            <a:r>
              <a:rPr lang="en-US" b="1" dirty="0" smtClean="0">
                <a:solidFill>
                  <a:srgbClr val="FF0000"/>
                </a:solidFill>
              </a:rPr>
              <a:t>Shakespeare’s theatre and the </a:t>
            </a:r>
            <a:r>
              <a:rPr lang="en-US" b="1" dirty="0" err="1" smtClean="0">
                <a:solidFill>
                  <a:srgbClr val="FF0000"/>
                </a:solidFill>
              </a:rPr>
              <a:t>Jatra</a:t>
            </a:r>
            <a:r>
              <a:rPr lang="en-US" b="1" dirty="0" smtClean="0">
                <a:solidFill>
                  <a:srgbClr val="FF0000"/>
                </a:solidFill>
              </a:rPr>
              <a:t> of Bengal: close “cousins”</a:t>
            </a:r>
          </a:p>
          <a:p>
            <a:pPr algn="ctr"/>
            <a:r>
              <a:rPr lang="en-US" dirty="0" smtClean="0"/>
              <a:t> </a:t>
            </a:r>
            <a:endParaRPr lang="en-IN" dirty="0"/>
          </a:p>
        </p:txBody>
      </p:sp>
      <p:sp>
        <p:nvSpPr>
          <p:cNvPr id="4" name="TextBox 3"/>
          <p:cNvSpPr txBox="1"/>
          <p:nvPr/>
        </p:nvSpPr>
        <p:spPr>
          <a:xfrm>
            <a:off x="571472" y="1500174"/>
            <a:ext cx="7143800" cy="3416320"/>
          </a:xfrm>
          <a:prstGeom prst="rect">
            <a:avLst/>
          </a:prstGeom>
          <a:noFill/>
        </p:spPr>
        <p:txBody>
          <a:bodyPr wrap="square" rtlCol="0">
            <a:spAutoFit/>
          </a:bodyPr>
          <a:lstStyle/>
          <a:p>
            <a:pPr>
              <a:buFont typeface="Arial" pitchFamily="34" charset="0"/>
              <a:buChar char="•"/>
            </a:pPr>
            <a:r>
              <a:rPr lang="en-US" dirty="0" smtClean="0"/>
              <a:t> </a:t>
            </a:r>
            <a:r>
              <a:rPr lang="en-IN" dirty="0" smtClean="0"/>
              <a:t>Like in the Elizabethan theatre, </a:t>
            </a:r>
            <a:r>
              <a:rPr lang="en-IN" dirty="0" err="1" smtClean="0"/>
              <a:t>Jatra</a:t>
            </a:r>
            <a:r>
              <a:rPr lang="en-IN" dirty="0" smtClean="0"/>
              <a:t> performances run into seven or eight hours, often through the night. </a:t>
            </a:r>
          </a:p>
          <a:p>
            <a:pPr>
              <a:buFont typeface="Arial" pitchFamily="34" charset="0"/>
              <a:buChar char="•"/>
            </a:pPr>
            <a:endParaRPr lang="en-US" dirty="0" smtClean="0"/>
          </a:p>
          <a:p>
            <a:pPr>
              <a:buFont typeface="Arial" pitchFamily="34" charset="0"/>
              <a:buChar char="•"/>
            </a:pPr>
            <a:r>
              <a:rPr lang="en-US" dirty="0" smtClean="0"/>
              <a:t> </a:t>
            </a:r>
            <a:r>
              <a:rPr lang="en-IN" dirty="0" smtClean="0"/>
              <a:t>They are open-air affairs which work with crude stage machinery.  </a:t>
            </a:r>
          </a:p>
          <a:p>
            <a:pPr>
              <a:buFont typeface="Arial" pitchFamily="34" charset="0"/>
              <a:buChar char="•"/>
            </a:pPr>
            <a:endParaRPr lang="en-US" dirty="0" smtClean="0"/>
          </a:p>
          <a:p>
            <a:pPr>
              <a:buFont typeface="Arial" pitchFamily="34" charset="0"/>
              <a:buChar char="•"/>
            </a:pPr>
            <a:r>
              <a:rPr lang="en-US" dirty="0" smtClean="0"/>
              <a:t> </a:t>
            </a:r>
            <a:r>
              <a:rPr lang="en-IN" dirty="0" smtClean="0"/>
              <a:t>The motley spectators, predominantly rural, often prove to be chaotic. They shout their appreciation or disapproval of an actor loud enough to be heard on stage, munch nuts, chat with friends, troop in or out of a performance as they wish, and even fall asleep!  </a:t>
            </a:r>
          </a:p>
          <a:p>
            <a:pPr>
              <a:buFont typeface="Arial" pitchFamily="34" charset="0"/>
              <a:buChar char="•"/>
            </a:pPr>
            <a:endParaRPr lang="en-US" dirty="0" smtClean="0"/>
          </a:p>
          <a:p>
            <a:pPr>
              <a:buFont typeface="Arial" pitchFamily="34" charset="0"/>
              <a:buChar char="•"/>
            </a:pPr>
            <a:r>
              <a:rPr lang="en-US" dirty="0" smtClean="0"/>
              <a:t> </a:t>
            </a:r>
            <a:r>
              <a:rPr lang="en-IN" dirty="0" smtClean="0"/>
              <a:t>The imposed discipline in a modern urban theatre house is alien to the atmosphere of </a:t>
            </a:r>
            <a:r>
              <a:rPr lang="en-IN" dirty="0" err="1" smtClean="0"/>
              <a:t>Jatra</a:t>
            </a:r>
            <a:r>
              <a:rPr lang="en-IN" dirty="0" smtClean="0"/>
              <a:t>, just as it was unimaginable in Shakespeare’s time.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tra 1.jpg"/>
          <p:cNvPicPr>
            <a:picLocks noChangeAspect="1"/>
          </p:cNvPicPr>
          <p:nvPr/>
        </p:nvPicPr>
        <p:blipFill>
          <a:blip r:embed="rId2"/>
          <a:stretch>
            <a:fillRect/>
          </a:stretch>
        </p:blipFill>
        <p:spPr>
          <a:xfrm>
            <a:off x="0" y="1142984"/>
            <a:ext cx="9144000" cy="5143500"/>
          </a:xfrm>
          <a:prstGeom prst="rect">
            <a:avLst/>
          </a:prstGeom>
        </p:spPr>
      </p:pic>
      <p:sp>
        <p:nvSpPr>
          <p:cNvPr id="3" name="TextBox 2"/>
          <p:cNvSpPr txBox="1"/>
          <p:nvPr/>
        </p:nvSpPr>
        <p:spPr>
          <a:xfrm>
            <a:off x="1000100" y="428604"/>
            <a:ext cx="2910990" cy="646331"/>
          </a:xfrm>
          <a:prstGeom prst="rect">
            <a:avLst/>
          </a:prstGeom>
          <a:noFill/>
        </p:spPr>
        <p:txBody>
          <a:bodyPr wrap="none" rtlCol="0">
            <a:spAutoFit/>
          </a:bodyPr>
          <a:lstStyle/>
          <a:p>
            <a:r>
              <a:rPr lang="en-US" dirty="0" smtClean="0"/>
              <a:t>A traditional </a:t>
            </a:r>
            <a:r>
              <a:rPr lang="en-US" dirty="0" err="1" smtClean="0"/>
              <a:t>Jatra</a:t>
            </a:r>
            <a:r>
              <a:rPr lang="en-US" dirty="0" smtClean="0"/>
              <a:t> sequence: </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1505</Words>
  <Application>Microsoft Office PowerPoint</Application>
  <PresentationFormat>On-screen Show (4:3)</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Relevance of Reading Shakespeare in Modern India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Relevance of Reading Shakespeare in Modern India</dc:title>
  <dc:creator>hp</dc:creator>
  <cp:lastModifiedBy>hp</cp:lastModifiedBy>
  <cp:revision>38</cp:revision>
  <dcterms:created xsi:type="dcterms:W3CDTF">2019-08-22T04:40:58Z</dcterms:created>
  <dcterms:modified xsi:type="dcterms:W3CDTF">2019-08-23T06:37:33Z</dcterms:modified>
</cp:coreProperties>
</file>